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8"/>
  </p:handoutMasterIdLst>
  <p:sldIdLst>
    <p:sldId id="275" r:id="rId3"/>
    <p:sldId id="259" r:id="rId4"/>
    <p:sldId id="281" r:id="rId5"/>
    <p:sldId id="298" r:id="rId6"/>
    <p:sldId id="289" r:id="rId7"/>
    <p:sldId id="288" r:id="rId8"/>
    <p:sldId id="299" r:id="rId9"/>
    <p:sldId id="260" r:id="rId10"/>
    <p:sldId id="301" r:id="rId11"/>
    <p:sldId id="270" r:id="rId12"/>
    <p:sldId id="271" r:id="rId13"/>
    <p:sldId id="287" r:id="rId14"/>
    <p:sldId id="286" r:id="rId15"/>
    <p:sldId id="280" r:id="rId16"/>
    <p:sldId id="300" r:id="rId1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79" d="100"/>
          <a:sy n="79" d="100"/>
        </p:scale>
        <p:origin x="-8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34FC023C-358D-449F-B3D1-B4FB65A3FF02}" type="datetimeFigureOut">
              <a:rPr lang="en-US" smtClean="0"/>
              <a:t>6/23/2015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1D06DB7D-647D-46D4-98FF-BAB0C8FEAFD8}" type="slidenum">
              <a:rPr lang="en-US" smtClean="0"/>
              <a:t>‹#›</a:t>
            </a:fld>
            <a:endParaRPr lang="en-US"/>
          </a:p>
        </p:txBody>
      </p:sp>
    </p:spTree>
    <p:extLst>
      <p:ext uri="{BB962C8B-B14F-4D97-AF65-F5344CB8AC3E}">
        <p14:creationId xmlns:p14="http://schemas.microsoft.com/office/powerpoint/2010/main" val="9216408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05846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180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900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6/23/2015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419268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6/23/2015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361348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381000" y="2676525"/>
            <a:ext cx="7772400" cy="1362075"/>
          </a:xfrm>
        </p:spPr>
        <p:txBody>
          <a:bodyPr anchor="t">
            <a:normAutofit/>
          </a:bodyPr>
          <a:lstStyle>
            <a:lvl1pPr algn="l">
              <a:defRPr sz="3200" b="0" i="0" cap="all" baseline="0"/>
            </a:lvl1pPr>
          </a:lstStyle>
          <a:p>
            <a:r>
              <a:rPr lang="en-US" dirty="0" smtClean="0"/>
              <a:t>Business Affairs Internal Training</a:t>
            </a:r>
            <a:endParaRPr lang="en-US" dirty="0"/>
          </a:p>
        </p:txBody>
      </p:sp>
      <p:sp>
        <p:nvSpPr>
          <p:cNvPr id="3" name="Text Placeholder 2"/>
          <p:cNvSpPr>
            <a:spLocks noGrp="1"/>
          </p:cNvSpPr>
          <p:nvPr>
            <p:ph type="body" idx="1" hasCustomPrompt="1"/>
          </p:nvPr>
        </p:nvSpPr>
        <p:spPr>
          <a:xfrm>
            <a:off x="381000" y="1143000"/>
            <a:ext cx="5983287" cy="1500187"/>
          </a:xfrm>
        </p:spPr>
        <p:txBody>
          <a:bodyPr anchor="b">
            <a:normAutofit/>
          </a:bodyPr>
          <a:lstStyle>
            <a:lvl1pPr marL="0" indent="0">
              <a:buNone/>
              <a:defRPr sz="4400" b="1">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Texas Tech University Health Sciences Center</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6/23/2015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pic>
        <p:nvPicPr>
          <p:cNvPr id="12" name="Picture 11" descr="http://www.fiscal.ttuhsc.edu/businessaffairs/images/header1.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0" y="241955"/>
            <a:ext cx="2819400" cy="1676400"/>
          </a:xfrm>
          <a:prstGeom prst="rect">
            <a:avLst/>
          </a:prstGeom>
          <a:noFill/>
          <a:ln>
            <a:noFill/>
          </a:ln>
        </p:spPr>
      </p:pic>
    </p:spTree>
    <p:extLst>
      <p:ext uri="{BB962C8B-B14F-4D97-AF65-F5344CB8AC3E}">
        <p14:creationId xmlns:p14="http://schemas.microsoft.com/office/powerpoint/2010/main" val="257853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6/23/2015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51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6"/>
          <p:cNvSpPr>
            <a:spLocks noGrp="1"/>
          </p:cNvSpPr>
          <p:nvPr>
            <p:ph type="dt" sz="half" idx="10"/>
          </p:nvPr>
        </p:nvSpPr>
        <p:spPr/>
        <p:txBody>
          <a:bodyPr/>
          <a:lstStyle/>
          <a:p>
            <a:fld id="{C8B34BFD-97B6-424F-B1AC-E8661014A436}" type="datetimeFigureOut">
              <a:rPr lang="en-US"/>
              <a:pPr/>
              <a:t>6/23/2015</a:t>
            </a:fld>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76449-5156-4554-86A5-ED122AA9E7A7}"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40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p:cNvSpPr>
            <a:spLocks noGrp="1"/>
          </p:cNvSpPr>
          <p:nvPr>
            <p:ph type="dt" sz="half" idx="10"/>
          </p:nvPr>
        </p:nvSpPr>
        <p:spPr/>
        <p:txBody>
          <a:bodyPr/>
          <a:lstStyle/>
          <a:p>
            <a:fld id="{C8B34BFD-97B6-424F-B1AC-E8661014A436}" type="datetimeFigureOut">
              <a:rPr lang="en-US"/>
              <a:pPr/>
              <a:t>6/23/2015</a:t>
            </a:fld>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471204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C8B34BFD-97B6-424F-B1AC-E8661014A436}" type="datetimeFigureOut">
              <a:rPr lang="en-US"/>
              <a:pPr/>
              <a:t>6/23/2015</a:t>
            </a:fld>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253101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6/23/2015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274344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63859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6/23/2015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67186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6/23/2015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89737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6/23/2015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77828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39100-E3BC-46B9-8D89-2629BF72347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4147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39100-E3BC-46B9-8D89-2629BF723470}"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5945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39100-E3BC-46B9-8D89-2629BF723470}"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01721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39100-E3BC-46B9-8D89-2629BF723470}"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3943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39100-E3BC-46B9-8D89-2629BF723470}"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2356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241542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3598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39100-E3BC-46B9-8D89-2629BF723470}" type="datetimeFigureOut">
              <a:rPr lang="en-US" smtClean="0"/>
              <a:t>6/23/2015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D6EBD-BB16-4F08-A710-8C8DB4BFA661}" type="slidenum">
              <a:rPr lang="en-US" smtClean="0"/>
              <a:t>‹#›</a:t>
            </a:fld>
            <a:endParaRPr lang="en-US"/>
          </a:p>
        </p:txBody>
      </p:sp>
    </p:spTree>
    <p:extLst>
      <p:ext uri="{BB962C8B-B14F-4D97-AF65-F5344CB8AC3E}">
        <p14:creationId xmlns:p14="http://schemas.microsoft.com/office/powerpoint/2010/main" val="71877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8B34BFD-97B6-424F-B1AC-E8661014A436}" type="datetimeFigureOut">
              <a:rPr lang="en-US"/>
              <a:pPr/>
              <a:t>6/23/2015</a:t>
            </a:fld>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C1A76449-5156-4554-86A5-ED122AA9E7A7}" type="slidenum">
              <a:rPr lang="en-US" smtClean="0"/>
              <a:pPr/>
              <a:t>‹#›</a:t>
            </a:fld>
            <a:endParaRPr lang="en-US"/>
          </a:p>
        </p:txBody>
      </p:sp>
    </p:spTree>
    <p:extLst>
      <p:ext uri="{BB962C8B-B14F-4D97-AF65-F5344CB8AC3E}">
        <p14:creationId xmlns:p14="http://schemas.microsoft.com/office/powerpoint/2010/main" val="3179571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urchasingelp@ttuhsc.edu" TargetMode="External"/><Relationship Id="rId7" Type="http://schemas.openxmlformats.org/officeDocument/2006/relationships/hyperlink" Target="mailto:Mary.C.Vasquez@ttuhsc.edu" TargetMode="External"/><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hyperlink" Target="mailto:Gerardo.Efisio.Setzu@ttuhsc.edu" TargetMode="External"/><Relationship Id="rId5" Type="http://schemas.openxmlformats.org/officeDocument/2006/relationships/hyperlink" Target="mailto:Juan.Frias@ttuhsc.edu" TargetMode="External"/><Relationship Id="rId4" Type="http://schemas.openxmlformats.org/officeDocument/2006/relationships/hyperlink" Target="mailto:Annette.a.hinojos@ttuhsc.ed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hyperlink" Target="http://www.fiscal.ttuhsc.edu/purchasing/collateral/Year%20End%20Purchasing%20Guidelines.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ylvia.Bradley@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2484120"/>
            <a:ext cx="5181600" cy="109728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solidFill>
                  <a:prstClr val="white"/>
                </a:solidFill>
              </a:rPr>
              <a:t>Purchasing quarterly meeting</a:t>
            </a:r>
            <a:endParaRPr lang="en-US" sz="2800" dirty="0">
              <a:solidFill>
                <a:prstClr val="white"/>
              </a:solidFill>
            </a:endParaRPr>
          </a:p>
        </p:txBody>
      </p:sp>
      <p:sp>
        <p:nvSpPr>
          <p:cNvPr id="5" name="Text Placeholder 2"/>
          <p:cNvSpPr txBox="1">
            <a:spLocks/>
          </p:cNvSpPr>
          <p:nvPr/>
        </p:nvSpPr>
        <p:spPr>
          <a:xfrm>
            <a:off x="381000" y="304800"/>
            <a:ext cx="5983287" cy="1500187"/>
          </a:xfrm>
          <a:prstGeom prst="rect">
            <a:avLst/>
          </a:prstGeom>
        </p:spPr>
        <p:txBody>
          <a:bodyPr vert="horz" lIns="0" tIns="45720" rIns="0" bIns="45720" rtlCol="0" anchor="b">
            <a:norm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4400" b="1" kern="1200" baseline="0">
                <a:solidFill>
                  <a:schemeClr val="tx2"/>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8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a:buClr>
                <a:srgbClr val="AD0101"/>
              </a:buClr>
            </a:pPr>
            <a:r>
              <a:rPr lang="en-US" dirty="0" smtClean="0">
                <a:solidFill>
                  <a:srgbClr val="DEDEE0"/>
                </a:solidFill>
              </a:rPr>
              <a:t>Texas Tech University Health Sciences Center</a:t>
            </a:r>
          </a:p>
        </p:txBody>
      </p:sp>
      <p:sp>
        <p:nvSpPr>
          <p:cNvPr id="7" name="Title 1"/>
          <p:cNvSpPr txBox="1">
            <a:spLocks/>
          </p:cNvSpPr>
          <p:nvPr/>
        </p:nvSpPr>
        <p:spPr>
          <a:xfrm>
            <a:off x="381000" y="3520440"/>
            <a:ext cx="5181600" cy="82296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err="1" smtClean="0">
                <a:solidFill>
                  <a:prstClr val="white"/>
                </a:solidFill>
              </a:rPr>
              <a:t>Ttuhsc</a:t>
            </a:r>
            <a:r>
              <a:rPr lang="en-US" sz="2400" dirty="0" smtClean="0">
                <a:solidFill>
                  <a:prstClr val="white"/>
                </a:solidFill>
              </a:rPr>
              <a:t> </a:t>
            </a:r>
            <a:r>
              <a:rPr lang="en-US" sz="2400" dirty="0" err="1" smtClean="0">
                <a:solidFill>
                  <a:prstClr val="white"/>
                </a:solidFill>
              </a:rPr>
              <a:t>pURCHASING</a:t>
            </a:r>
            <a:endParaRPr lang="en-US" sz="2400" dirty="0">
              <a:solidFill>
                <a:prstClr val="white"/>
              </a:solidFill>
            </a:endParaRPr>
          </a:p>
        </p:txBody>
      </p:sp>
    </p:spTree>
    <p:extLst>
      <p:ext uri="{BB962C8B-B14F-4D97-AF65-F5344CB8AC3E}">
        <p14:creationId xmlns:p14="http://schemas.microsoft.com/office/powerpoint/2010/main" val="1769688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7162800" cy="419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234489" y="4114800"/>
            <a:ext cx="1143000" cy="685800"/>
          </a:xfrm>
          <a:prstGeom prst="wedgeRoundRectCallout">
            <a:avLst>
              <a:gd name="adj1" fmla="val -107638"/>
              <a:gd name="adj2" fmla="val 657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dirty="0" err="1" smtClean="0">
                <a:solidFill>
                  <a:schemeClr val="tx1"/>
                </a:solidFill>
              </a:rPr>
              <a:t>Subcribe</a:t>
            </a:r>
            <a:endParaRPr lang="en-US" sz="1400" dirty="0" smtClean="0">
              <a:solidFill>
                <a:schemeClr val="tx1"/>
              </a:solidFill>
            </a:endParaRPr>
          </a:p>
        </p:txBody>
      </p:sp>
      <p:sp>
        <p:nvSpPr>
          <p:cNvPr id="6" name="TextBox 5"/>
          <p:cNvSpPr txBox="1"/>
          <p:nvPr/>
        </p:nvSpPr>
        <p:spPr>
          <a:xfrm>
            <a:off x="457200" y="1143000"/>
            <a:ext cx="7848600" cy="369332"/>
          </a:xfrm>
          <a:prstGeom prst="rect">
            <a:avLst/>
          </a:prstGeom>
          <a:noFill/>
        </p:spPr>
        <p:txBody>
          <a:bodyPr wrap="square" rtlCol="0">
            <a:spAutoFit/>
          </a:bodyPr>
          <a:lstStyle/>
          <a:p>
            <a:r>
              <a:rPr lang="en-US" dirty="0" smtClean="0"/>
              <a:t>Next, select Subscribe or Unsubscribe.</a:t>
            </a:r>
            <a:endParaRPr lang="en-US" dirty="0"/>
          </a:p>
        </p:txBody>
      </p:sp>
    </p:spTree>
    <p:extLst>
      <p:ext uri="{BB962C8B-B14F-4D97-AF65-F5344CB8AC3E}">
        <p14:creationId xmlns:p14="http://schemas.microsoft.com/office/powerpoint/2010/main" val="440365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72778"/>
            <a:ext cx="6629400" cy="394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1143000"/>
            <a:ext cx="7162800" cy="646331"/>
          </a:xfrm>
          <a:prstGeom prst="rect">
            <a:avLst/>
          </a:prstGeom>
          <a:noFill/>
        </p:spPr>
        <p:txBody>
          <a:bodyPr wrap="square" rtlCol="0">
            <a:spAutoFit/>
          </a:bodyPr>
          <a:lstStyle/>
          <a:p>
            <a:r>
              <a:rPr lang="en-US" dirty="0" smtClean="0"/>
              <a:t>Once Subscribe is selected the system will notify you have been successfully added to the mailing list.</a:t>
            </a:r>
            <a:endParaRPr lang="en-US" dirty="0"/>
          </a:p>
        </p:txBody>
      </p:sp>
    </p:spTree>
    <p:extLst>
      <p:ext uri="{BB962C8B-B14F-4D97-AF65-F5344CB8AC3E}">
        <p14:creationId xmlns:p14="http://schemas.microsoft.com/office/powerpoint/2010/main" val="4040408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457200" y="1219200"/>
            <a:ext cx="8001000" cy="923330"/>
          </a:xfrm>
          <a:prstGeom prst="rect">
            <a:avLst/>
          </a:prstGeom>
          <a:noFill/>
        </p:spPr>
        <p:txBody>
          <a:bodyPr wrap="square" rtlCol="0">
            <a:spAutoFit/>
          </a:bodyPr>
          <a:lstStyle/>
          <a:p>
            <a:r>
              <a:rPr lang="en-US" b="1" u="sng" dirty="0" smtClean="0"/>
              <a:t>Original Documents sent to Purchasing/Accounts Payable</a:t>
            </a:r>
          </a:p>
          <a:p>
            <a:endParaRPr lang="en-US" b="1" u="sng" dirty="0"/>
          </a:p>
          <a:p>
            <a:endParaRPr lang="en-US" b="1" u="sng" dirty="0" smtClean="0"/>
          </a:p>
        </p:txBody>
      </p:sp>
      <p:sp>
        <p:nvSpPr>
          <p:cNvPr id="2" name="TextBox 1"/>
          <p:cNvSpPr txBox="1"/>
          <p:nvPr/>
        </p:nvSpPr>
        <p:spPr>
          <a:xfrm>
            <a:off x="457200" y="1752600"/>
            <a:ext cx="8001000" cy="923330"/>
          </a:xfrm>
          <a:prstGeom prst="rect">
            <a:avLst/>
          </a:prstGeom>
          <a:noFill/>
        </p:spPr>
        <p:txBody>
          <a:bodyPr wrap="square" rtlCol="0">
            <a:spAutoFit/>
          </a:bodyPr>
          <a:lstStyle/>
          <a:p>
            <a:r>
              <a:rPr lang="en-US" dirty="0" smtClean="0"/>
              <a:t>Please make sure to include the PO number on all documentation sent to Purchasing and Accounts Payable.  If the PO number is not included it is difficult to match the proper PO and documentation together.</a:t>
            </a:r>
            <a:endParaRPr lang="en-US" dirty="0"/>
          </a:p>
        </p:txBody>
      </p:sp>
    </p:spTree>
    <p:extLst>
      <p:ext uri="{BB962C8B-B14F-4D97-AF65-F5344CB8AC3E}">
        <p14:creationId xmlns:p14="http://schemas.microsoft.com/office/powerpoint/2010/main" val="2118128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6" name="Rectangle 5"/>
          <p:cNvSpPr/>
          <p:nvPr/>
        </p:nvSpPr>
        <p:spPr>
          <a:xfrm>
            <a:off x="466724" y="1066800"/>
            <a:ext cx="7991475" cy="2862322"/>
          </a:xfrm>
          <a:prstGeom prst="rect">
            <a:avLst/>
          </a:prstGeom>
        </p:spPr>
        <p:txBody>
          <a:bodyPr wrap="square">
            <a:spAutoFit/>
          </a:bodyPr>
          <a:lstStyle/>
          <a:p>
            <a:r>
              <a:rPr lang="en-US" b="1" u="sng" dirty="0" smtClean="0"/>
              <a:t>Purchasing Contact Information</a:t>
            </a:r>
          </a:p>
          <a:p>
            <a:pPr marL="285750" indent="-285750">
              <a:buFont typeface="Arial" panose="020B0604020202020204" pitchFamily="34" charset="0"/>
              <a:buChar char="•"/>
            </a:pPr>
            <a:r>
              <a:rPr lang="en-US" dirty="0" smtClean="0"/>
              <a:t>System Generated emails – </a:t>
            </a:r>
            <a:r>
              <a:rPr lang="en-US" b="1" dirty="0" smtClean="0"/>
              <a:t>DO NOT</a:t>
            </a:r>
            <a:r>
              <a:rPr lang="en-US" dirty="0" smtClean="0"/>
              <a:t> hit reply to system generated emails (emails that come from SciQuest).  </a:t>
            </a:r>
            <a:r>
              <a:rPr lang="en-US" dirty="0" err="1" smtClean="0"/>
              <a:t>Sciquest</a:t>
            </a:r>
            <a:r>
              <a:rPr lang="en-US" dirty="0" smtClean="0"/>
              <a:t> emails are monitored by TTU staff and only one HSC staff member.  Please create a new email or forward email to </a:t>
            </a:r>
            <a:r>
              <a:rPr lang="en-US" dirty="0" smtClean="0">
                <a:hlinkClick r:id="rId3"/>
              </a:rPr>
              <a:t>Purchasing@ttuhsc.edu</a:t>
            </a:r>
            <a:r>
              <a:rPr lang="en-US" dirty="0" smtClean="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make sure to use the correct Purchasing inbox email address:  </a:t>
            </a:r>
            <a:r>
              <a:rPr lang="en-US" dirty="0">
                <a:hlinkClick r:id="rId3"/>
              </a:rPr>
              <a:t>Purchasing@ttuhsc.edu</a:t>
            </a:r>
            <a:r>
              <a:rPr lang="en-US" dirty="0"/>
              <a:t> </a:t>
            </a:r>
          </a:p>
          <a:p>
            <a:endParaRPr lang="en-US" dirty="0" smtClean="0"/>
          </a:p>
          <a:p>
            <a:endParaRPr lang="en-US" dirty="0"/>
          </a:p>
        </p:txBody>
      </p:sp>
    </p:spTree>
    <p:extLst>
      <p:ext uri="{BB962C8B-B14F-4D97-AF65-F5344CB8AC3E}">
        <p14:creationId xmlns:p14="http://schemas.microsoft.com/office/powerpoint/2010/main" val="3202197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3" name="Rectangle 2"/>
          <p:cNvSpPr/>
          <p:nvPr/>
        </p:nvSpPr>
        <p:spPr>
          <a:xfrm>
            <a:off x="381000" y="1219200"/>
            <a:ext cx="2823915" cy="923330"/>
          </a:xfrm>
          <a:prstGeom prst="rect">
            <a:avLst/>
          </a:prstGeom>
        </p:spPr>
        <p:txBody>
          <a:bodyPr wrap="none">
            <a:spAutoFit/>
          </a:bodyPr>
          <a:lstStyle/>
          <a:p>
            <a:r>
              <a:rPr lang="en-US" b="1" u="sng" dirty="0" smtClean="0"/>
              <a:t>El Paso Purchasing Contacts</a:t>
            </a:r>
          </a:p>
          <a:p>
            <a:endParaRPr lang="en-US" u="sng" dirty="0" smtClean="0">
              <a:hlinkClick r:id="rId3"/>
            </a:endParaRPr>
          </a:p>
          <a:p>
            <a:r>
              <a:rPr lang="en-US" u="sng" dirty="0" smtClean="0">
                <a:hlinkClick r:id="rId3"/>
              </a:rPr>
              <a:t>Purchasingelp@ttuhsc.edu</a:t>
            </a:r>
            <a:r>
              <a:rPr lang="en-US" u="sng" dirty="0" smtClean="0"/>
              <a:t> </a:t>
            </a:r>
            <a:endParaRPr lang="en-US" u="sng" dirty="0"/>
          </a:p>
        </p:txBody>
      </p:sp>
      <p:sp>
        <p:nvSpPr>
          <p:cNvPr id="6" name="TextBox 5"/>
          <p:cNvSpPr txBox="1"/>
          <p:nvPr/>
        </p:nvSpPr>
        <p:spPr>
          <a:xfrm>
            <a:off x="381000" y="2229683"/>
            <a:ext cx="8001000" cy="4247317"/>
          </a:xfrm>
          <a:prstGeom prst="rect">
            <a:avLst/>
          </a:prstGeom>
          <a:noFill/>
        </p:spPr>
        <p:txBody>
          <a:bodyPr wrap="square" rtlCol="0">
            <a:spAutoFit/>
          </a:bodyPr>
          <a:lstStyle/>
          <a:p>
            <a:r>
              <a:rPr lang="en-US" dirty="0" smtClean="0"/>
              <a:t>Annette A. Hinojos</a:t>
            </a:r>
          </a:p>
          <a:p>
            <a:r>
              <a:rPr lang="en-US" dirty="0" smtClean="0">
                <a:hlinkClick r:id="rId4"/>
              </a:rPr>
              <a:t>Annette.A.Hinojos@ttuhsc.edu</a:t>
            </a:r>
            <a:endParaRPr lang="en-US" dirty="0" smtClean="0"/>
          </a:p>
          <a:p>
            <a:r>
              <a:rPr lang="en-US" dirty="0" smtClean="0"/>
              <a:t>915-215-4582</a:t>
            </a:r>
          </a:p>
          <a:p>
            <a:endParaRPr lang="en-US" dirty="0"/>
          </a:p>
          <a:p>
            <a:r>
              <a:rPr lang="en-US" dirty="0" smtClean="0"/>
              <a:t>Juan Frias</a:t>
            </a:r>
          </a:p>
          <a:p>
            <a:r>
              <a:rPr lang="en-US" dirty="0" smtClean="0">
                <a:hlinkClick r:id="rId5"/>
              </a:rPr>
              <a:t>Juan.Frias@ttuhsc.edu</a:t>
            </a:r>
            <a:endParaRPr lang="en-US" dirty="0" smtClean="0"/>
          </a:p>
          <a:p>
            <a:r>
              <a:rPr lang="en-US" dirty="0" smtClean="0"/>
              <a:t>915-215-4554</a:t>
            </a:r>
          </a:p>
          <a:p>
            <a:endParaRPr lang="en-US" dirty="0"/>
          </a:p>
          <a:p>
            <a:r>
              <a:rPr lang="en-US" dirty="0" smtClean="0"/>
              <a:t>Efisio Setzu</a:t>
            </a:r>
          </a:p>
          <a:p>
            <a:r>
              <a:rPr lang="en-US" dirty="0" smtClean="0">
                <a:hlinkClick r:id="rId6"/>
              </a:rPr>
              <a:t>Gerardo.Efisio.Setzu@ttuhsc.edu</a:t>
            </a:r>
            <a:endParaRPr lang="en-US" dirty="0" smtClean="0"/>
          </a:p>
          <a:p>
            <a:r>
              <a:rPr lang="en-US" dirty="0" smtClean="0"/>
              <a:t>915-215-4927</a:t>
            </a:r>
          </a:p>
          <a:p>
            <a:endParaRPr lang="en-US" dirty="0"/>
          </a:p>
          <a:p>
            <a:r>
              <a:rPr lang="en-US" dirty="0" smtClean="0"/>
              <a:t>Mary Vasquez</a:t>
            </a:r>
          </a:p>
          <a:p>
            <a:r>
              <a:rPr lang="en-US" dirty="0" smtClean="0">
                <a:hlinkClick r:id="rId7"/>
              </a:rPr>
              <a:t>Mary.C.Vasquez@ttuhsc.edu</a:t>
            </a:r>
            <a:endParaRPr lang="en-US" dirty="0" smtClean="0"/>
          </a:p>
          <a:p>
            <a:r>
              <a:rPr lang="en-US" dirty="0" smtClean="0"/>
              <a:t>915-215-5070</a:t>
            </a:r>
            <a:endParaRPr lang="en-US" dirty="0"/>
          </a:p>
        </p:txBody>
      </p:sp>
    </p:spTree>
    <p:extLst>
      <p:ext uri="{BB962C8B-B14F-4D97-AF65-F5344CB8AC3E}">
        <p14:creationId xmlns:p14="http://schemas.microsoft.com/office/powerpoint/2010/main" val="2378788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678679" y="2286931"/>
            <a:ext cx="7620000" cy="1938992"/>
          </a:xfrm>
          <a:prstGeom prst="rect">
            <a:avLst/>
          </a:prstGeom>
          <a:noFill/>
        </p:spPr>
        <p:txBody>
          <a:bodyPr wrap="square" rtlCol="0">
            <a:spAutoFit/>
          </a:bodyPr>
          <a:lstStyle/>
          <a:p>
            <a:pPr algn="ctr"/>
            <a:r>
              <a:rPr lang="en-US" sz="6000" dirty="0" smtClean="0"/>
              <a:t>Questions ?</a:t>
            </a:r>
          </a:p>
          <a:p>
            <a:pPr algn="ctr"/>
            <a:endParaRPr lang="en-US" sz="6000" dirty="0"/>
          </a:p>
        </p:txBody>
      </p:sp>
    </p:spTree>
    <p:extLst>
      <p:ext uri="{BB962C8B-B14F-4D97-AF65-F5344CB8AC3E}">
        <p14:creationId xmlns:p14="http://schemas.microsoft.com/office/powerpoint/2010/main" val="15937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457200" y="1353264"/>
            <a:ext cx="7543800" cy="4801314"/>
          </a:xfrm>
          <a:prstGeom prst="rect">
            <a:avLst/>
          </a:prstGeom>
          <a:noFill/>
        </p:spPr>
        <p:txBody>
          <a:bodyPr wrap="square" rtlCol="0">
            <a:spAutoFit/>
          </a:bodyPr>
          <a:lstStyle/>
          <a:p>
            <a:pPr algn="ctr"/>
            <a:r>
              <a:rPr lang="en-US" b="1" dirty="0" smtClean="0"/>
              <a:t>Agenda</a:t>
            </a:r>
          </a:p>
          <a:p>
            <a:endParaRPr lang="en-US" sz="1600" dirty="0"/>
          </a:p>
          <a:p>
            <a:r>
              <a:rPr lang="en-US" sz="1600" dirty="0" smtClean="0"/>
              <a:t>Year End Guidelines</a:t>
            </a:r>
          </a:p>
          <a:p>
            <a:endParaRPr lang="en-US" sz="1600" dirty="0"/>
          </a:p>
          <a:p>
            <a:r>
              <a:rPr lang="en-US" sz="1600" dirty="0" smtClean="0"/>
              <a:t>Coca Cola Contract</a:t>
            </a:r>
          </a:p>
          <a:p>
            <a:endParaRPr lang="en-US" sz="1600" dirty="0"/>
          </a:p>
          <a:p>
            <a:r>
              <a:rPr lang="en-US" sz="1600" dirty="0" smtClean="0"/>
              <a:t>Copier Contracts</a:t>
            </a:r>
          </a:p>
          <a:p>
            <a:endParaRPr lang="en-US" sz="1600" dirty="0"/>
          </a:p>
          <a:p>
            <a:r>
              <a:rPr lang="en-US" sz="1600" dirty="0" smtClean="0"/>
              <a:t>User Groups</a:t>
            </a:r>
          </a:p>
          <a:p>
            <a:pPr marL="742950" lvl="1" indent="-285750">
              <a:buFont typeface="Arial" panose="020B0604020202020204" pitchFamily="34" charset="0"/>
              <a:buChar char="•"/>
            </a:pPr>
            <a:r>
              <a:rPr lang="en-US" sz="1600" dirty="0" smtClean="0"/>
              <a:t>How to register 	</a:t>
            </a:r>
          </a:p>
          <a:p>
            <a:endParaRPr lang="en-US" sz="1600" dirty="0"/>
          </a:p>
          <a:p>
            <a:r>
              <a:rPr lang="en-US" sz="1600" dirty="0" smtClean="0"/>
              <a:t>Original Documents sent to Purchasing/Accounts Payable</a:t>
            </a:r>
          </a:p>
          <a:p>
            <a:endParaRPr lang="en-US" sz="1600" dirty="0"/>
          </a:p>
          <a:p>
            <a:r>
              <a:rPr lang="en-US" sz="1600" dirty="0" smtClean="0"/>
              <a:t>Purchasing email</a:t>
            </a:r>
          </a:p>
          <a:p>
            <a:pPr marL="742950" lvl="1" indent="-285750">
              <a:buFont typeface="Arial" panose="020B0604020202020204" pitchFamily="34" charset="0"/>
              <a:buChar char="•"/>
            </a:pPr>
            <a:r>
              <a:rPr lang="en-US" sz="1600" dirty="0" smtClean="0"/>
              <a:t>Sciquest.com emails</a:t>
            </a:r>
          </a:p>
          <a:p>
            <a:pPr marL="742950" lvl="1" indent="-285750">
              <a:buFont typeface="Arial" panose="020B0604020202020204" pitchFamily="34" charset="0"/>
              <a:buChar char="•"/>
            </a:pPr>
            <a:r>
              <a:rPr lang="en-US" sz="1600" dirty="0" smtClean="0"/>
              <a:t>Correct email:  </a:t>
            </a:r>
            <a:r>
              <a:rPr lang="en-US" sz="1600" dirty="0" smtClean="0">
                <a:hlinkClick r:id="rId3"/>
              </a:rPr>
              <a:t>purchasing@ttuhsc.edu</a:t>
            </a:r>
            <a:r>
              <a:rPr lang="en-US" sz="1600" dirty="0" smtClean="0"/>
              <a:t> </a:t>
            </a:r>
          </a:p>
          <a:p>
            <a:endParaRPr lang="en-US" sz="1600" dirty="0"/>
          </a:p>
          <a:p>
            <a:r>
              <a:rPr lang="en-US" sz="1600" dirty="0" smtClean="0"/>
              <a:t>Questions and Answer period</a:t>
            </a:r>
            <a:endParaRPr lang="en-US" sz="1600" dirty="0"/>
          </a:p>
          <a:p>
            <a:endParaRPr lang="en-US" sz="1600" dirty="0" smtClean="0"/>
          </a:p>
        </p:txBody>
      </p:sp>
    </p:spTree>
    <p:extLst>
      <p:ext uri="{BB962C8B-B14F-4D97-AF65-F5344CB8AC3E}">
        <p14:creationId xmlns:p14="http://schemas.microsoft.com/office/powerpoint/2010/main" val="769759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90625"/>
            <a:ext cx="665797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228600" y="1066800"/>
            <a:ext cx="8305800" cy="646331"/>
          </a:xfrm>
          <a:prstGeom prst="rect">
            <a:avLst/>
          </a:prstGeom>
          <a:noFill/>
        </p:spPr>
        <p:txBody>
          <a:bodyPr wrap="square" rtlCol="0">
            <a:spAutoFit/>
          </a:bodyPr>
          <a:lstStyle/>
          <a:p>
            <a:r>
              <a:rPr lang="en-US" b="1" u="sng" dirty="0" smtClean="0"/>
              <a:t>Year End Guidelines</a:t>
            </a:r>
          </a:p>
          <a:p>
            <a:endParaRPr lang="en-US" dirty="0"/>
          </a:p>
        </p:txBody>
      </p:sp>
    </p:spTree>
    <p:extLst>
      <p:ext uri="{BB962C8B-B14F-4D97-AF65-F5344CB8AC3E}">
        <p14:creationId xmlns:p14="http://schemas.microsoft.com/office/powerpoint/2010/main" val="1391954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7" name="Rectangle 6"/>
          <p:cNvSpPr/>
          <p:nvPr/>
        </p:nvSpPr>
        <p:spPr>
          <a:xfrm>
            <a:off x="304800" y="1066800"/>
            <a:ext cx="2604303" cy="369332"/>
          </a:xfrm>
          <a:prstGeom prst="rect">
            <a:avLst/>
          </a:prstGeom>
        </p:spPr>
        <p:txBody>
          <a:bodyPr wrap="none">
            <a:spAutoFit/>
          </a:bodyPr>
          <a:lstStyle/>
          <a:p>
            <a:r>
              <a:rPr lang="en-US" b="1" u="sng" dirty="0"/>
              <a:t>Year End </a:t>
            </a:r>
            <a:r>
              <a:rPr lang="en-US" b="1" u="sng" dirty="0" smtClean="0"/>
              <a:t>Guidelines cont.</a:t>
            </a:r>
            <a:endParaRPr lang="en-US"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8097"/>
            <a:ext cx="596265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4572000"/>
            <a:ext cx="8534400" cy="892552"/>
          </a:xfrm>
          <a:prstGeom prst="rect">
            <a:avLst/>
          </a:prstGeom>
          <a:noFill/>
        </p:spPr>
        <p:txBody>
          <a:bodyPr wrap="square" rtlCol="0">
            <a:spAutoFit/>
          </a:bodyPr>
          <a:lstStyle/>
          <a:p>
            <a:r>
              <a:rPr lang="en-US" sz="1600" dirty="0" smtClean="0"/>
              <a:t>Link to Year End Guidelines:</a:t>
            </a:r>
          </a:p>
          <a:p>
            <a:r>
              <a:rPr lang="en-US" sz="1600" dirty="0">
                <a:hlinkClick r:id="rId4"/>
              </a:rPr>
              <a:t>http://www.fiscal.ttuhsc.edu/purchasing/collateral/Year%20End%20Purchasing%20Guidelines.pdf</a:t>
            </a:r>
            <a:r>
              <a:rPr lang="en-US" sz="1600" dirty="0"/>
              <a:t> </a:t>
            </a:r>
          </a:p>
          <a:p>
            <a:endParaRPr lang="en-US" dirty="0"/>
          </a:p>
        </p:txBody>
      </p:sp>
    </p:spTree>
    <p:extLst>
      <p:ext uri="{BB962C8B-B14F-4D97-AF65-F5344CB8AC3E}">
        <p14:creationId xmlns:p14="http://schemas.microsoft.com/office/powerpoint/2010/main" val="375528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1197888"/>
            <a:ext cx="8077200" cy="6401753"/>
          </a:xfrm>
          <a:prstGeom prst="rect">
            <a:avLst/>
          </a:prstGeom>
          <a:noFill/>
        </p:spPr>
        <p:txBody>
          <a:bodyPr wrap="square" rtlCol="0">
            <a:spAutoFit/>
          </a:bodyPr>
          <a:lstStyle/>
          <a:p>
            <a:r>
              <a:rPr lang="en-US" b="1" u="sng" dirty="0" smtClean="0"/>
              <a:t>Coca Cola Contract</a:t>
            </a:r>
          </a:p>
          <a:p>
            <a:pPr lvl="1"/>
            <a:endParaRPr lang="en-US" dirty="0" smtClean="0"/>
          </a:p>
          <a:p>
            <a:r>
              <a:rPr lang="en-US" sz="1600" u="sng" dirty="0"/>
              <a:t>Guidelines for Complying with TTUS Coca-Cola Sponsorship Agreement</a:t>
            </a:r>
            <a:endParaRPr lang="en-US" sz="1600" dirty="0"/>
          </a:p>
          <a:p>
            <a:r>
              <a:rPr lang="en-US" sz="1600" dirty="0"/>
              <a:t> </a:t>
            </a:r>
          </a:p>
          <a:p>
            <a:r>
              <a:rPr lang="en-US" sz="1600" dirty="0"/>
              <a:t>Texas Tech University System (TTUS) has an exclusive Sponsorship Agreement with Coca-Cola Refreshments USA. TTUS has agreed </a:t>
            </a:r>
            <a:r>
              <a:rPr lang="en-US" sz="1600" b="1" dirty="0"/>
              <a:t>no competitive products</a:t>
            </a:r>
            <a:r>
              <a:rPr lang="en-US" sz="1600" dirty="0"/>
              <a:t> (non-Coke products) will be sold, distributed, sampled (distributed at no cost), advertised or promoted at any time on any TTUS, TTUHSC, TTU or ASU campus. Included in the agreement are individual/single serve bottles of water. </a:t>
            </a:r>
          </a:p>
          <a:p>
            <a:r>
              <a:rPr lang="en-US" sz="1600" dirty="0"/>
              <a:t>The agreement allows for students, faculty, staff and visitors to bring up to 5 cases of competitive (non-Coke) products on campus for personal consumption.  The agreement does not allow for TTUS to purchase nor reimburse students, faculty staff or visitors for non-coke products.  </a:t>
            </a:r>
          </a:p>
          <a:p>
            <a:r>
              <a:rPr lang="en-US" sz="1600" dirty="0"/>
              <a:t>In an order to comply with the Sponsorship Agreement TTUHSC will not purchase via PO, P-Card or Direct Pay any non-Coke branded products for sale, distribution, or sampling on any TTUHSC campus. </a:t>
            </a:r>
          </a:p>
          <a:p>
            <a:r>
              <a:rPr lang="en-US" sz="1600" dirty="0"/>
              <a:t>Sample of allowable Coca-Cola water products:</a:t>
            </a:r>
          </a:p>
          <a:p>
            <a:pPr lvl="0"/>
            <a:r>
              <a:rPr lang="en-US" sz="1600" dirty="0"/>
              <a:t>PowerAde®</a:t>
            </a:r>
          </a:p>
          <a:p>
            <a:pPr lvl="0"/>
            <a:r>
              <a:rPr lang="en-US" sz="1600" dirty="0"/>
              <a:t>DASANI®</a:t>
            </a:r>
          </a:p>
          <a:p>
            <a:pPr lvl="0"/>
            <a:r>
              <a:rPr lang="en-US" sz="1600" dirty="0" err="1"/>
              <a:t>Glaceau</a:t>
            </a:r>
            <a:r>
              <a:rPr lang="en-US" sz="1600" dirty="0"/>
              <a:t>® </a:t>
            </a:r>
            <a:r>
              <a:rPr lang="en-US" sz="1600" dirty="0" err="1"/>
              <a:t>smartwater</a:t>
            </a:r>
            <a:endParaRPr lang="en-US" sz="1600" dirty="0"/>
          </a:p>
          <a:p>
            <a:pPr lvl="0"/>
            <a:r>
              <a:rPr lang="en-US" sz="1600" dirty="0" err="1"/>
              <a:t>Glaceau</a:t>
            </a:r>
            <a:r>
              <a:rPr lang="en-US" sz="1600" dirty="0"/>
              <a:t>®  </a:t>
            </a:r>
            <a:r>
              <a:rPr lang="en-US" sz="1600" dirty="0" err="1"/>
              <a:t>vitaminwater</a:t>
            </a:r>
            <a:endParaRPr lang="en-US" sz="1600" dirty="0"/>
          </a:p>
          <a:p>
            <a:pPr lvl="0"/>
            <a:r>
              <a:rPr lang="en-US" sz="1600" dirty="0" err="1"/>
              <a:t>Glaceau</a:t>
            </a:r>
            <a:r>
              <a:rPr lang="en-US" sz="1600" dirty="0"/>
              <a:t>®</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val="357037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81000" y="1143000"/>
            <a:ext cx="7848600" cy="369332"/>
          </a:xfrm>
          <a:prstGeom prst="rect">
            <a:avLst/>
          </a:prstGeom>
          <a:noFill/>
        </p:spPr>
        <p:txBody>
          <a:bodyPr wrap="square" rtlCol="0">
            <a:spAutoFit/>
          </a:bodyPr>
          <a:lstStyle/>
          <a:p>
            <a:r>
              <a:rPr lang="en-US" b="1" u="sng" dirty="0" smtClean="0"/>
              <a:t>Copier Contracts</a:t>
            </a:r>
          </a:p>
        </p:txBody>
      </p:sp>
      <p:sp>
        <p:nvSpPr>
          <p:cNvPr id="3" name="TextBox 2"/>
          <p:cNvSpPr txBox="1"/>
          <p:nvPr/>
        </p:nvSpPr>
        <p:spPr>
          <a:xfrm>
            <a:off x="381000" y="1600200"/>
            <a:ext cx="8458200" cy="2308324"/>
          </a:xfrm>
          <a:prstGeom prst="rect">
            <a:avLst/>
          </a:prstGeom>
          <a:noFill/>
        </p:spPr>
        <p:txBody>
          <a:bodyPr wrap="square" rtlCol="0">
            <a:spAutoFit/>
          </a:bodyPr>
          <a:lstStyle/>
          <a:p>
            <a:r>
              <a:rPr lang="en-US" dirty="0" smtClean="0"/>
              <a:t>The State contract for copier rentals will expire 8/31/2015 and will not be renewed.  If you have not been contacted by the Xerox representative regarding the rental contract, please be advised this contract will expire August 31, 2015.  Customers are required to issue a 30-day cancellation notice prior to August 31, 2015, requesting removal of the unit.  Purchasing can assist you in issuing a cancellation notice to the vendor, closing the order and establishing a new copier with a new vendor if needed.</a:t>
            </a:r>
          </a:p>
          <a:p>
            <a:endParaRPr lang="en-US" dirty="0"/>
          </a:p>
          <a:p>
            <a:r>
              <a:rPr lang="en-US" dirty="0" smtClean="0"/>
              <a:t>For assistance please contact Sylvia Bradley 806-743-7390 or </a:t>
            </a:r>
            <a:r>
              <a:rPr lang="en-US" dirty="0" smtClean="0">
                <a:hlinkClick r:id="rId3"/>
              </a:rPr>
              <a:t>Sylvia.Bradley@ttuhsc.edu</a:t>
            </a:r>
            <a:r>
              <a:rPr lang="en-US" dirty="0" smtClean="0"/>
              <a:t> </a:t>
            </a:r>
            <a:endParaRPr lang="en-US" dirty="0"/>
          </a:p>
        </p:txBody>
      </p:sp>
    </p:spTree>
    <p:extLst>
      <p:ext uri="{BB962C8B-B14F-4D97-AF65-F5344CB8AC3E}">
        <p14:creationId xmlns:p14="http://schemas.microsoft.com/office/powerpoint/2010/main" val="598608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81000" y="1143000"/>
            <a:ext cx="7848600" cy="369332"/>
          </a:xfrm>
          <a:prstGeom prst="rect">
            <a:avLst/>
          </a:prstGeom>
          <a:noFill/>
        </p:spPr>
        <p:txBody>
          <a:bodyPr wrap="square" rtlCol="0">
            <a:spAutoFit/>
          </a:bodyPr>
          <a:lstStyle/>
          <a:p>
            <a:r>
              <a:rPr lang="en-US" b="1" u="sng" dirty="0" smtClean="0"/>
              <a:t>User Groups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74042"/>
            <a:ext cx="5257800" cy="415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1981200" y="4038600"/>
            <a:ext cx="2895600" cy="685800"/>
          </a:xfrm>
          <a:prstGeom prst="wedgeRoundRectCallout">
            <a:avLst>
              <a:gd name="adj1" fmla="val -66828"/>
              <a:gd name="adj2" fmla="val 3237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Business Affairs, </a:t>
            </a:r>
          </a:p>
          <a:p>
            <a:pPr algn="ctr"/>
            <a:r>
              <a:rPr lang="en-US" sz="1400" dirty="0" smtClean="0">
                <a:solidFill>
                  <a:schemeClr val="tx1"/>
                </a:solidFill>
              </a:rPr>
              <a:t>then Finance Management Systems</a:t>
            </a:r>
            <a:endParaRPr lang="en-US" sz="1400" dirty="0">
              <a:solidFill>
                <a:schemeClr val="tx1"/>
              </a:solidFill>
            </a:endParaRPr>
          </a:p>
        </p:txBody>
      </p:sp>
      <p:sp>
        <p:nvSpPr>
          <p:cNvPr id="5" name="TextBox 4"/>
          <p:cNvSpPr txBox="1"/>
          <p:nvPr/>
        </p:nvSpPr>
        <p:spPr>
          <a:xfrm>
            <a:off x="381000" y="1512332"/>
            <a:ext cx="7696200" cy="923330"/>
          </a:xfrm>
          <a:prstGeom prst="rect">
            <a:avLst/>
          </a:prstGeom>
          <a:noFill/>
        </p:spPr>
        <p:txBody>
          <a:bodyPr wrap="square" rtlCol="0">
            <a:spAutoFit/>
          </a:bodyPr>
          <a:lstStyle/>
          <a:p>
            <a:r>
              <a:rPr lang="en-US" dirty="0" smtClean="0"/>
              <a:t>User Groups are set up to send out announcements to the users who have joined.  From the Purchasing website select Business Affairs.  Next, select </a:t>
            </a:r>
            <a:r>
              <a:rPr lang="en-US" dirty="0" err="1" smtClean="0"/>
              <a:t>Finanace</a:t>
            </a:r>
            <a:r>
              <a:rPr lang="en-US" dirty="0" smtClean="0"/>
              <a:t> Management Systems.</a:t>
            </a:r>
            <a:endParaRPr lang="en-US" dirty="0"/>
          </a:p>
        </p:txBody>
      </p:sp>
    </p:spTree>
    <p:extLst>
      <p:ext uri="{BB962C8B-B14F-4D97-AF65-F5344CB8AC3E}">
        <p14:creationId xmlns:p14="http://schemas.microsoft.com/office/powerpoint/2010/main" val="1120523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15" y="1752600"/>
            <a:ext cx="5969133" cy="344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133600" y="3352800"/>
            <a:ext cx="1143000" cy="685800"/>
          </a:xfrm>
          <a:prstGeom prst="wedgeRoundRectCallout">
            <a:avLst>
              <a:gd name="adj1" fmla="val -92901"/>
              <a:gd name="adj2" fmla="val 288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User Groups</a:t>
            </a:r>
          </a:p>
        </p:txBody>
      </p:sp>
      <p:sp>
        <p:nvSpPr>
          <p:cNvPr id="2" name="TextBox 1"/>
          <p:cNvSpPr txBox="1"/>
          <p:nvPr/>
        </p:nvSpPr>
        <p:spPr>
          <a:xfrm>
            <a:off x="533400" y="1143000"/>
            <a:ext cx="7848600" cy="369332"/>
          </a:xfrm>
          <a:prstGeom prst="rect">
            <a:avLst/>
          </a:prstGeom>
          <a:noFill/>
        </p:spPr>
        <p:txBody>
          <a:bodyPr wrap="square" rtlCol="0">
            <a:spAutoFit/>
          </a:bodyPr>
          <a:lstStyle/>
          <a:p>
            <a:r>
              <a:rPr lang="en-US" dirty="0" smtClean="0"/>
              <a:t>Next, select User Groups.</a:t>
            </a:r>
            <a:endParaRPr lang="en-US" dirty="0"/>
          </a:p>
        </p:txBody>
      </p:sp>
    </p:spTree>
    <p:extLst>
      <p:ext uri="{BB962C8B-B14F-4D97-AF65-F5344CB8AC3E}">
        <p14:creationId xmlns:p14="http://schemas.microsoft.com/office/powerpoint/2010/main" val="4142339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6683299" cy="396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429000" y="4267200"/>
            <a:ext cx="1143000" cy="685800"/>
          </a:xfrm>
          <a:prstGeom prst="wedgeRoundRectCallout">
            <a:avLst>
              <a:gd name="adj1" fmla="val -92901"/>
              <a:gd name="adj2" fmla="val 288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Group(s)</a:t>
            </a:r>
          </a:p>
        </p:txBody>
      </p:sp>
      <p:sp>
        <p:nvSpPr>
          <p:cNvPr id="6" name="TextBox 5"/>
          <p:cNvSpPr txBox="1"/>
          <p:nvPr/>
        </p:nvSpPr>
        <p:spPr>
          <a:xfrm>
            <a:off x="533400" y="1143000"/>
            <a:ext cx="7848600" cy="369332"/>
          </a:xfrm>
          <a:prstGeom prst="rect">
            <a:avLst/>
          </a:prstGeom>
          <a:noFill/>
        </p:spPr>
        <p:txBody>
          <a:bodyPr wrap="square" rtlCol="0">
            <a:spAutoFit/>
          </a:bodyPr>
          <a:lstStyle/>
          <a:p>
            <a:r>
              <a:rPr lang="en-US" dirty="0" smtClean="0"/>
              <a:t>Next, select User Groups that you would like to receive announcements on.</a:t>
            </a:r>
            <a:endParaRPr lang="en-US" dirty="0"/>
          </a:p>
        </p:txBody>
      </p:sp>
    </p:spTree>
    <p:extLst>
      <p:ext uri="{BB962C8B-B14F-4D97-AF65-F5344CB8AC3E}">
        <p14:creationId xmlns:p14="http://schemas.microsoft.com/office/powerpoint/2010/main" val="3231890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Pop">
  <a:themeElements>
    <a:clrScheme name="Custom 3">
      <a:dk1>
        <a:sysClr val="windowText" lastClr="000000"/>
      </a:dk1>
      <a:lt1>
        <a:sysClr val="window" lastClr="FFFFFF"/>
      </a:lt1>
      <a:dk2>
        <a:srgbClr val="303030"/>
      </a:dk2>
      <a:lt2>
        <a:srgbClr val="DEDEE0"/>
      </a:lt2>
      <a:accent1>
        <a:srgbClr val="AD0101"/>
      </a:accent1>
      <a:accent2>
        <a:srgbClr val="726056"/>
      </a:accent2>
      <a:accent3>
        <a:srgbClr val="000000"/>
      </a:accent3>
      <a:accent4>
        <a:srgbClr val="808DA9"/>
      </a:accent4>
      <a:accent5>
        <a:srgbClr val="424E5B"/>
      </a:accent5>
      <a:accent6>
        <a:srgbClr val="730E00"/>
      </a:accent6>
      <a:hlink>
        <a:srgbClr val="D26900"/>
      </a:hlink>
      <a:folHlink>
        <a:srgbClr val="D89243"/>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8965</TotalTime>
  <Words>377</Words>
  <Application>Microsoft Office PowerPoint</Application>
  <PresentationFormat>On-screen Show (4:3)</PresentationFormat>
  <Paragraphs>79</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Urban Pop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Purchasing Quarterly Meeting</dc:title>
  <dc:creator>Turpin, Lora</dc:creator>
  <cp:lastModifiedBy>Turpin, Lora</cp:lastModifiedBy>
  <cp:revision>71</cp:revision>
  <cp:lastPrinted>2015-03-06T22:32:06Z</cp:lastPrinted>
  <dcterms:created xsi:type="dcterms:W3CDTF">2014-04-03T20:08:45Z</dcterms:created>
  <dcterms:modified xsi:type="dcterms:W3CDTF">2015-06-23T18:45:28Z</dcterms:modified>
</cp:coreProperties>
</file>